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88" r:id="rId8"/>
    <p:sldId id="262" r:id="rId9"/>
    <p:sldId id="263" r:id="rId10"/>
    <p:sldId id="264" r:id="rId11"/>
    <p:sldId id="284" r:id="rId12"/>
    <p:sldId id="285" r:id="rId13"/>
    <p:sldId id="281" r:id="rId14"/>
    <p:sldId id="265" r:id="rId15"/>
    <p:sldId id="280" r:id="rId16"/>
    <p:sldId id="275" r:id="rId17"/>
    <p:sldId id="276" r:id="rId18"/>
    <p:sldId id="266" r:id="rId19"/>
    <p:sldId id="282" r:id="rId20"/>
    <p:sldId id="283" r:id="rId21"/>
    <p:sldId id="277" r:id="rId22"/>
    <p:sldId id="278" r:id="rId23"/>
    <p:sldId id="267" r:id="rId24"/>
    <p:sldId id="268" r:id="rId25"/>
    <p:sldId id="274" r:id="rId26"/>
    <p:sldId id="269" r:id="rId27"/>
    <p:sldId id="286" r:id="rId28"/>
    <p:sldId id="287" r:id="rId29"/>
    <p:sldId id="273" r:id="rId30"/>
    <p:sldId id="279" r:id="rId31"/>
    <p:sldId id="28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1FB"/>
    <a:srgbClr val="37EC25"/>
    <a:srgbClr val="60EEF1"/>
    <a:srgbClr val="214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427"/>
    <p:restoredTop sz="94444"/>
  </p:normalViewPr>
  <p:slideViewPr>
    <p:cSldViewPr snapToGrid="0" snapToObjects="1">
      <p:cViewPr>
        <p:scale>
          <a:sx n="108" d="100"/>
          <a:sy n="108" d="100"/>
        </p:scale>
        <p:origin x="144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png>
</file>

<file path=ppt/media/image10.tiff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919EF4-37BE-0548-9EFD-BC0A3F19DA91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45372-A50B-9C40-A5FA-F8CEFBA4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22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Salamander larvae from China</a:t>
            </a:r>
            <a:endParaRPr lang="en-US" baseline="0" dirty="0" smtClean="0"/>
          </a:p>
          <a:p>
            <a:r>
              <a:rPr lang="en-US" baseline="0" dirty="0" err="1" smtClean="0"/>
              <a:t>Ichthyosaura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randeckensis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Randeck</a:t>
            </a:r>
            <a:r>
              <a:rPr lang="en-US" baseline="0" dirty="0" smtClean="0"/>
              <a:t> Maar in Germany</a:t>
            </a:r>
            <a:endParaRPr lang="en-US" dirty="0" smtClean="0"/>
          </a:p>
          <a:p>
            <a:r>
              <a:rPr lang="en-US" dirty="0" err="1" smtClean="0"/>
              <a:t>Taricha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oliginacea</a:t>
            </a:r>
            <a:r>
              <a:rPr lang="en-US" baseline="0" dirty="0" smtClean="0"/>
              <a:t> from Gray Butte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99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5/9 </a:t>
            </a:r>
            <a:r>
              <a:rPr lang="en-US" dirty="0" err="1" smtClean="0"/>
              <a:t>caudates</a:t>
            </a:r>
            <a:r>
              <a:rPr lang="en-US" dirty="0" smtClean="0"/>
              <a:t> disappeared locally from NWNA in Late K, but three of them came back. So 2/9 or ~22% extinction</a:t>
            </a:r>
            <a:r>
              <a:rPr lang="is-IS" dirty="0" smtClean="0"/>
              <a:t>….</a:t>
            </a:r>
          </a:p>
          <a:p>
            <a:r>
              <a:rPr lang="is-IS" dirty="0" smtClean="0"/>
              <a:t>Sirenid Opisthotriton kayi was</a:t>
            </a:r>
            <a:r>
              <a:rPr lang="is-IS" baseline="0" dirty="0" smtClean="0"/>
              <a:t> a “bloom” taxon in early 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40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79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24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577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Young plethodontid fossils can be identified to genus,</a:t>
            </a:r>
            <a:r>
              <a:rPr lang="en-US" baseline="0" dirty="0" smtClean="0"/>
              <a:t> but no idea if same or different from extant species within that genus</a:t>
            </a:r>
          </a:p>
          <a:p>
            <a:r>
              <a:rPr lang="en-US" baseline="0" dirty="0" smtClean="0"/>
              <a:t>Old plethodontid fossils can be identified, but no idea where they go on the tree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670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Extant-only</a:t>
            </a:r>
            <a:r>
              <a:rPr lang="en-US" baseline="0" dirty="0" smtClean="0"/>
              <a:t> has lots of small size tips, but some </a:t>
            </a:r>
            <a:r>
              <a:rPr lang="en-US" baseline="0" dirty="0" err="1" smtClean="0"/>
              <a:t>depauperate</a:t>
            </a:r>
            <a:r>
              <a:rPr lang="en-US" baseline="0" dirty="0" smtClean="0"/>
              <a:t> clades are really big. Only way to accommodate is to have high rates at deep nodes. With fossils, lots of large taxa sprinkled through tree, so no need for a big jump.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43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DeMar</a:t>
            </a:r>
            <a:r>
              <a:rPr lang="en-US" dirty="0" smtClean="0"/>
              <a:t> has more salamander occurrences in one paper from 2013 looking at Montana over ~2Ma than PBDB has for all salamanders</a:t>
            </a:r>
            <a:r>
              <a:rPr lang="en-US" baseline="0" dirty="0" smtClean="0"/>
              <a:t> everywhere through all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404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54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19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29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12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4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20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6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02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3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24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52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Relationship Id="rId3" Type="http://schemas.openxmlformats.org/officeDocument/2006/relationships/image" Target="../media/image24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4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Salamander Macroevolution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Joanna &amp; Jon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54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 smtClean="0"/>
              <a:t>Append fossils to </a:t>
            </a:r>
            <a:r>
              <a:rPr lang="en-US" dirty="0" smtClean="0"/>
              <a:t>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556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ight Brace 35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7" name="Right Brace 36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5" name="Right Brace 4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89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35" name="Right Brace 34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9" name="Right Brace 38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41" name="Right Brace 40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070" y="2845775"/>
            <a:ext cx="4094134" cy="40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30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074" y="701042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Plethodontids are problematic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678911" y="3657604"/>
            <a:ext cx="134753" cy="14437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960" y="1615192"/>
            <a:ext cx="2887579" cy="28660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67734" y="3370086"/>
            <a:ext cx="1684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Plethodontidae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00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Fossil branches scaled by simple rates</a:t>
            </a:r>
          </a:p>
          <a:p>
            <a:r>
              <a:rPr lang="en-US" dirty="0" smtClean="0"/>
              <a:t>Extant-only run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observed number of occurrences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10X number of occurrences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21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change </a:t>
            </a:r>
            <a:r>
              <a:rPr lang="en-US" dirty="0" err="1" smtClean="0"/>
              <a:t>Salamandridae</a:t>
            </a:r>
            <a:r>
              <a:rPr lang="en-US" dirty="0" smtClean="0"/>
              <a:t> a lot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9627" y="2249506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Speciation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405" y="1431877"/>
            <a:ext cx="5426123" cy="54261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31876"/>
            <a:ext cx="5426123" cy="542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69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88" y="1907278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Speciation through time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41556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Extinction through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359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965" y="1906571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Net div. through time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41555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Rel. extinction through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2521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BAMM on snout-vent length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356" y="2140325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SVL </a:t>
            </a:r>
            <a:r>
              <a:rPr lang="en-US" dirty="0" smtClean="0"/>
              <a:t>Rate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629" y="1290850"/>
            <a:ext cx="5567149" cy="5567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076" y="1290851"/>
            <a:ext cx="5567149" cy="556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46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smooth out size evolution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56" y="1517580"/>
            <a:ext cx="5188423" cy="518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97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Pile of data:</a:t>
            </a:r>
          </a:p>
          <a:p>
            <a:pPr lvl="1"/>
            <a:r>
              <a:rPr lang="en-US" dirty="0" smtClean="0"/>
              <a:t>Joanna had salamander measurements</a:t>
            </a:r>
          </a:p>
          <a:p>
            <a:pPr lvl="1"/>
            <a:r>
              <a:rPr lang="en-US" dirty="0" smtClean="0"/>
              <a:t>Jon added fossils measurements</a:t>
            </a:r>
          </a:p>
          <a:p>
            <a:pPr lvl="1"/>
            <a:r>
              <a:rPr lang="en-US" dirty="0" smtClean="0"/>
              <a:t>Tree from </a:t>
            </a:r>
            <a:r>
              <a:rPr lang="en-US" dirty="0" err="1" smtClean="0"/>
              <a:t>Pyron</a:t>
            </a:r>
            <a:r>
              <a:rPr lang="en-US" dirty="0" smtClean="0"/>
              <a:t>, geography from IUCN</a:t>
            </a:r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scores from literature search</a:t>
            </a:r>
          </a:p>
          <a:p>
            <a:r>
              <a:rPr lang="en-US" dirty="0" smtClean="0"/>
              <a:t>Lots of turn-the-crank analyses</a:t>
            </a:r>
          </a:p>
          <a:p>
            <a:r>
              <a:rPr lang="en-US" dirty="0" smtClean="0"/>
              <a:t>Seeking suggestions for additional data/analyses and structure</a:t>
            </a:r>
          </a:p>
        </p:txBody>
      </p:sp>
    </p:spTree>
    <p:extLst>
      <p:ext uri="{BB962C8B-B14F-4D97-AF65-F5344CB8AC3E}">
        <p14:creationId xmlns:p14="http://schemas.microsoft.com/office/powerpoint/2010/main" val="1231267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ancestral size at crown nodes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496" y="1402308"/>
            <a:ext cx="5393140" cy="539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70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157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041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Six biogeographic provinces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2773817" y="2291939"/>
            <a:ext cx="1251918" cy="961900"/>
          </a:xfrm>
          <a:prstGeom prst="ellipse">
            <a:avLst/>
          </a:prstGeom>
          <a:solidFill>
            <a:srgbClr val="2145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627871" y="1997820"/>
            <a:ext cx="1186512" cy="1172892"/>
          </a:xfrm>
          <a:prstGeom prst="ellipse">
            <a:avLst/>
          </a:prstGeom>
          <a:solidFill>
            <a:srgbClr val="60EE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18556590">
            <a:off x="2577608" y="2789789"/>
            <a:ext cx="1416880" cy="2647607"/>
          </a:xfrm>
          <a:prstGeom prst="ellipse">
            <a:avLst/>
          </a:prstGeom>
          <a:solidFill>
            <a:srgbClr val="37EC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343896" y="1913614"/>
            <a:ext cx="1678706" cy="2335745"/>
          </a:xfrm>
          <a:prstGeom prst="ellipse">
            <a:avLst/>
          </a:pr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971333" y="1913614"/>
            <a:ext cx="2226083" cy="1488061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2426319">
            <a:off x="9214468" y="1732059"/>
            <a:ext cx="1096929" cy="2491720"/>
          </a:xfrm>
          <a:prstGeom prst="ellipse">
            <a:avLst/>
          </a:prstGeom>
          <a:solidFill>
            <a:srgbClr val="FF71FB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55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BioGeoBEARS to infer ancestral ranges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Fossils present a problem</a:t>
            </a:r>
          </a:p>
          <a:p>
            <a:r>
              <a:rPr lang="en-US" dirty="0" smtClean="0"/>
              <a:t>Treat observed ranges as “hard” or “soft” constraint</a:t>
            </a:r>
          </a:p>
          <a:p>
            <a:pPr lvl="1"/>
            <a:r>
              <a:rPr lang="en-US" dirty="0" smtClean="0"/>
              <a:t>000100 vs ???1??</a:t>
            </a:r>
          </a:p>
          <a:p>
            <a:pPr lvl="1"/>
            <a:r>
              <a:rPr lang="en-US" dirty="0" smtClean="0"/>
              <a:t>In-between options exist</a:t>
            </a:r>
          </a:p>
          <a:p>
            <a:r>
              <a:rPr lang="en-US" dirty="0" smtClean="0"/>
              <a:t>Ambiguities “smear” fossils across provinces</a:t>
            </a:r>
          </a:p>
          <a:p>
            <a:pPr lvl="1"/>
            <a:r>
              <a:rPr lang="en-US" dirty="0"/>
              <a:t>Pro: Reflects uncertainty</a:t>
            </a:r>
          </a:p>
          <a:p>
            <a:pPr lvl="1"/>
            <a:r>
              <a:rPr lang="en-US" dirty="0"/>
              <a:t>Con: Unrealistically large </a:t>
            </a:r>
            <a:r>
              <a:rPr lang="en-US" dirty="0" smtClean="0"/>
              <a:t>ranges</a:t>
            </a:r>
            <a:endParaRPr lang="en-US" dirty="0"/>
          </a:p>
          <a:p>
            <a:r>
              <a:rPr lang="en-US" dirty="0" smtClean="0"/>
              <a:t>DEC*+JV preferred model</a:t>
            </a:r>
          </a:p>
        </p:txBody>
      </p:sp>
    </p:spTree>
    <p:extLst>
      <p:ext uri="{BB962C8B-B14F-4D97-AF65-F5344CB8AC3E}">
        <p14:creationId xmlns:p14="http://schemas.microsoft.com/office/powerpoint/2010/main" val="10579438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constraints change critical nodes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29313" y="1455351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72302" y="1455351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79" y="1295007"/>
            <a:ext cx="5714826" cy="57148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409" y="1295007"/>
            <a:ext cx="5714826" cy="571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680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Lineages-through-time per province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At time = t, find all edges alive</a:t>
            </a:r>
          </a:p>
          <a:p>
            <a:r>
              <a:rPr lang="en-US" dirty="0" smtClean="0"/>
              <a:t>Find the probability each edge is in each province</a:t>
            </a:r>
          </a:p>
          <a:p>
            <a:r>
              <a:rPr lang="en-US" dirty="0" smtClean="0"/>
              <a:t>Sum probs. for each province across edges alive at time = 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541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 on </a:t>
            </a:r>
            <a:r>
              <a:rPr lang="en-US" dirty="0">
                <a:solidFill>
                  <a:srgbClr val="FF71FB"/>
                </a:solidFill>
              </a:rPr>
              <a:t>East Asia</a:t>
            </a:r>
            <a:r>
              <a:rPr lang="en-US" dirty="0"/>
              <a:t>,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Europe</a:t>
            </a:r>
            <a:r>
              <a:rPr lang="en-US" dirty="0"/>
              <a:t> and </a:t>
            </a:r>
            <a:r>
              <a:rPr lang="en-US" dirty="0">
                <a:solidFill>
                  <a:srgbClr val="2145F1"/>
                </a:solidFill>
              </a:rPr>
              <a:t>Eastern NA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211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estimate with fossil occurrences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8507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Center of origin for each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9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salamanders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42" y="1430625"/>
            <a:ext cx="6149454" cy="5133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00" y="3675572"/>
            <a:ext cx="5215102" cy="2889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09064" y="-82819"/>
            <a:ext cx="2044730" cy="520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51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review of salamander </a:t>
            </a:r>
            <a:r>
              <a:rPr lang="en-US" dirty="0" err="1" smtClean="0"/>
              <a:t>neoteny</a:t>
            </a:r>
            <a:endParaRPr lang="en-US" dirty="0" smtClean="0"/>
          </a:p>
          <a:p>
            <a:r>
              <a:rPr lang="en-US" dirty="0" smtClean="0"/>
              <a:t>~10% of all species</a:t>
            </a:r>
          </a:p>
          <a:p>
            <a:r>
              <a:rPr lang="en-US" dirty="0" smtClean="0"/>
              <a:t>All families but </a:t>
            </a:r>
            <a:r>
              <a:rPr lang="en-US" dirty="0" err="1" smtClean="0"/>
              <a:t>Rhyacotritonidae</a:t>
            </a:r>
            <a:endParaRPr lang="en-US" dirty="0" smtClean="0"/>
          </a:p>
          <a:p>
            <a:r>
              <a:rPr lang="en-US" dirty="0" smtClean="0"/>
              <a:t>Three states: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neoteny</a:t>
            </a:r>
            <a:r>
              <a:rPr lang="en-US" dirty="0" smtClean="0"/>
              <a:t> (0; e.g., </a:t>
            </a:r>
            <a:r>
              <a:rPr lang="en-US" i="1" dirty="0" err="1" smtClean="0"/>
              <a:t>Salamandra</a:t>
            </a:r>
            <a:r>
              <a:rPr lang="en-US" i="1" dirty="0" smtClean="0"/>
              <a:t> </a:t>
            </a:r>
            <a:r>
              <a:rPr lang="en-US" i="1" dirty="0" err="1" smtClean="0"/>
              <a:t>salamandra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Facultative </a:t>
            </a:r>
            <a:r>
              <a:rPr lang="en-US" dirty="0" err="1" smtClean="0"/>
              <a:t>neoteny</a:t>
            </a:r>
            <a:r>
              <a:rPr lang="en-US" dirty="0" smtClean="0"/>
              <a:t> (1; e.g., </a:t>
            </a:r>
            <a:r>
              <a:rPr lang="en-US" i="1" dirty="0" err="1" smtClean="0"/>
              <a:t>Ambystoma</a:t>
            </a:r>
            <a:r>
              <a:rPr lang="en-US" i="1" dirty="0" smtClean="0"/>
              <a:t> </a:t>
            </a:r>
            <a:r>
              <a:rPr lang="en-US" i="1" dirty="0" err="1" smtClean="0"/>
              <a:t>tigrinum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Obligate </a:t>
            </a:r>
            <a:r>
              <a:rPr lang="en-US" dirty="0" err="1" smtClean="0"/>
              <a:t>neoteny</a:t>
            </a:r>
            <a:r>
              <a:rPr lang="en-US" dirty="0" smtClean="0"/>
              <a:t> (2; e.g., </a:t>
            </a:r>
            <a:r>
              <a:rPr lang="en-US" i="1" dirty="0" err="1" smtClean="0"/>
              <a:t>Amphiuma</a:t>
            </a:r>
            <a:r>
              <a:rPr lang="en-US" i="1" dirty="0" smtClean="0"/>
              <a:t> means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049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</a:t>
            </a:r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Potentially controlled by thyroid hormones</a:t>
            </a:r>
          </a:p>
          <a:p>
            <a:r>
              <a:rPr lang="en-US" dirty="0" smtClean="0"/>
              <a:t>Use liability model to allow variance among clades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180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419" y="2153342"/>
            <a:ext cx="5008730" cy="500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43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930" y="2966757"/>
            <a:ext cx="6126139" cy="36842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75511" y="6466342"/>
            <a:ext cx="2238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Wilson &amp; </a:t>
            </a:r>
            <a:r>
              <a:rPr lang="en-US" dirty="0" err="1" smtClean="0"/>
              <a:t>DeMar</a:t>
            </a:r>
            <a:r>
              <a:rPr lang="en-US" dirty="0" smtClean="0"/>
              <a:t>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12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260" y="3267628"/>
            <a:ext cx="4934197" cy="3590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Developmental consistency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09757" y="6488668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Walls et al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69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 simplicity</a:t>
            </a:r>
          </a:p>
          <a:p>
            <a:r>
              <a:rPr lang="en-US" dirty="0" err="1" smtClean="0"/>
              <a:t>Gondwana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900" y="2909385"/>
            <a:ext cx="6362040" cy="37841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9275" y="3482734"/>
            <a:ext cx="1401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Salamanders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16453" y="5058891"/>
            <a:ext cx="1959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 Salamanders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    (Basically)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660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have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on: </a:t>
            </a:r>
          </a:p>
          <a:p>
            <a:pPr lvl="1"/>
            <a:r>
              <a:rPr lang="en-US" dirty="0" smtClean="0"/>
              <a:t>Phylogeny (469 species; </a:t>
            </a:r>
            <a:r>
              <a:rPr lang="en-US" dirty="0" err="1" smtClean="0"/>
              <a:t>Pyron</a:t>
            </a:r>
            <a:r>
              <a:rPr lang="en-US" dirty="0" smtClean="0"/>
              <a:t> 2014)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ody size (Joanna’s measurements + fossils)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eography (from IUCN)</a:t>
            </a:r>
          </a:p>
          <a:p>
            <a:pPr lvl="1"/>
            <a:r>
              <a:rPr lang="en-US" dirty="0" smtClean="0"/>
              <a:t>Fossil occurrences (from </a:t>
            </a:r>
            <a:r>
              <a:rPr lang="en-US" dirty="0" smtClean="0"/>
              <a:t>PBDB; very lacking)</a:t>
            </a:r>
            <a:endParaRPr lang="en-US" dirty="0" smtClean="0"/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(from literature; needs vetting)</a:t>
            </a:r>
          </a:p>
          <a:p>
            <a:pPr lvl="1"/>
            <a:r>
              <a:rPr lang="en-US" dirty="0" smtClean="0"/>
              <a:t>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80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Angles of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Speciation &amp; extinction rates</a:t>
            </a:r>
          </a:p>
          <a:p>
            <a:r>
              <a:rPr lang="en-US" dirty="0" smtClean="0"/>
              <a:t>Body size evolution</a:t>
            </a:r>
          </a:p>
          <a:p>
            <a:r>
              <a:rPr lang="en-US" dirty="0" smtClean="0"/>
              <a:t>Biogeography</a:t>
            </a:r>
          </a:p>
          <a:p>
            <a:r>
              <a:rPr lang="en-US" dirty="0" smtClean="0"/>
              <a:t>Life history 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04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</TotalTime>
  <Words>816</Words>
  <Application>Microsoft Macintosh PowerPoint</Application>
  <PresentationFormat>Widescreen</PresentationFormat>
  <Paragraphs>146</Paragraphs>
  <Slides>31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Calibri</vt:lpstr>
      <vt:lpstr>Calibri Light</vt:lpstr>
      <vt:lpstr>Arial</vt:lpstr>
      <vt:lpstr>Office Theme</vt:lpstr>
      <vt:lpstr>Salamander Macroevolution</vt:lpstr>
      <vt:lpstr>Salamander project</vt:lpstr>
      <vt:lpstr>Fossil salamanders</vt:lpstr>
      <vt:lpstr>Salamanders don’t care about:</vt:lpstr>
      <vt:lpstr>Salamanders don’t care about:</vt:lpstr>
      <vt:lpstr>Salamanders don’t care about:</vt:lpstr>
      <vt:lpstr>Salamanders don’t care about:</vt:lpstr>
      <vt:lpstr>What we have</vt:lpstr>
      <vt:lpstr>Angles of attack</vt:lpstr>
      <vt:lpstr>Speciation &amp; Extinction</vt:lpstr>
      <vt:lpstr>Speciation &amp; Extinction</vt:lpstr>
      <vt:lpstr>Speciation &amp; Extinction</vt:lpstr>
      <vt:lpstr>Plethodontids are problematic</vt:lpstr>
      <vt:lpstr>Ran fossilBAMM on trees with fossils</vt:lpstr>
      <vt:lpstr>Fossils change Salamandridae a lot</vt:lpstr>
      <vt:lpstr>Ran fossilBAMM on trees with fossils</vt:lpstr>
      <vt:lpstr>Ran fossilBAMM on trees with fossils</vt:lpstr>
      <vt:lpstr>Ran BAMM on snout-vent length</vt:lpstr>
      <vt:lpstr>Fossils smooth out size evolution</vt:lpstr>
      <vt:lpstr>Larger ancestral size at crown nodes</vt:lpstr>
      <vt:lpstr>Biogeography of salamanders</vt:lpstr>
      <vt:lpstr>Biogeography of salamanders</vt:lpstr>
      <vt:lpstr>Six biogeographic provinces</vt:lpstr>
      <vt:lpstr>BioGeoBEARS to infer ancestral ranges</vt:lpstr>
      <vt:lpstr>Fossil constraints change critical nodes</vt:lpstr>
      <vt:lpstr>Lineages-through-time per province</vt:lpstr>
      <vt:lpstr>Focus on East Asia, Europe and Eastern NA</vt:lpstr>
      <vt:lpstr>Compare estimate with fossil occurrences</vt:lpstr>
      <vt:lpstr>Center of origin for each node</vt:lpstr>
      <vt:lpstr>Neoteny</vt:lpstr>
      <vt:lpstr>Modeling neoteny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Salamander Macroevolution</dc:title>
  <dc:creator>Jonathan Mitchell</dc:creator>
  <cp:lastModifiedBy>Jonathan Mitchell</cp:lastModifiedBy>
  <cp:revision>60</cp:revision>
  <dcterms:created xsi:type="dcterms:W3CDTF">2016-09-27T18:23:33Z</dcterms:created>
  <dcterms:modified xsi:type="dcterms:W3CDTF">2016-09-28T23:30:06Z</dcterms:modified>
</cp:coreProperties>
</file>

<file path=docProps/thumbnail.jpeg>
</file>